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4" r:id="rId4"/>
    <p:sldId id="257" r:id="rId5"/>
    <p:sldId id="276" r:id="rId6"/>
    <p:sldId id="258" r:id="rId7"/>
    <p:sldId id="272" r:id="rId8"/>
    <p:sldId id="271" r:id="rId9"/>
    <p:sldId id="259" r:id="rId10"/>
    <p:sldId id="260" r:id="rId11"/>
    <p:sldId id="261" r:id="rId12"/>
    <p:sldId id="262" r:id="rId13"/>
    <p:sldId id="269" r:id="rId14"/>
    <p:sldId id="273" r:id="rId15"/>
    <p:sldId id="275" r:id="rId16"/>
    <p:sldId id="263" r:id="rId17"/>
    <p:sldId id="264" r:id="rId18"/>
    <p:sldId id="268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660"/>
  </p:normalViewPr>
  <p:slideViewPr>
    <p:cSldViewPr>
      <p:cViewPr varScale="1">
        <p:scale>
          <a:sx n="83" d="100"/>
          <a:sy n="83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9B01-0D26-40EB-96B9-DDD5D3211660}" type="datetimeFigureOut">
              <a:rPr lang="pl-PL" smtClean="0"/>
              <a:pPr/>
              <a:t>28.02.2021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3D0F-B617-443C-A684-E6653A3B32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9B01-0D26-40EB-96B9-DDD5D3211660}" type="datetimeFigureOut">
              <a:rPr lang="pl-PL" smtClean="0"/>
              <a:pPr/>
              <a:t>28.02.2021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3D0F-B617-443C-A684-E6653A3B32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9B01-0D26-40EB-96B9-DDD5D3211660}" type="datetimeFigureOut">
              <a:rPr lang="pl-PL" smtClean="0"/>
              <a:pPr/>
              <a:t>28.02.2021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3D0F-B617-443C-A684-E6653A3B32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9B01-0D26-40EB-96B9-DDD5D3211660}" type="datetimeFigureOut">
              <a:rPr lang="pl-PL" smtClean="0"/>
              <a:pPr/>
              <a:t>28.02.2021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3D0F-B617-443C-A684-E6653A3B32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9B01-0D26-40EB-96B9-DDD5D3211660}" type="datetimeFigureOut">
              <a:rPr lang="pl-PL" smtClean="0"/>
              <a:pPr/>
              <a:t>28.02.2021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3D0F-B617-443C-A684-E6653A3B32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9B01-0D26-40EB-96B9-DDD5D3211660}" type="datetimeFigureOut">
              <a:rPr lang="pl-PL" smtClean="0"/>
              <a:pPr/>
              <a:t>28.02.2021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3D0F-B617-443C-A684-E6653A3B32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9B01-0D26-40EB-96B9-DDD5D3211660}" type="datetimeFigureOut">
              <a:rPr lang="pl-PL" smtClean="0"/>
              <a:pPr/>
              <a:t>28.02.2021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3D0F-B617-443C-A684-E6653A3B32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9B01-0D26-40EB-96B9-DDD5D3211660}" type="datetimeFigureOut">
              <a:rPr lang="pl-PL" smtClean="0"/>
              <a:pPr/>
              <a:t>28.02.2021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3D0F-B617-443C-A684-E6653A3B32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9B01-0D26-40EB-96B9-DDD5D3211660}" type="datetimeFigureOut">
              <a:rPr lang="pl-PL" smtClean="0"/>
              <a:pPr/>
              <a:t>28.02.2021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3D0F-B617-443C-A684-E6653A3B32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9B01-0D26-40EB-96B9-DDD5D3211660}" type="datetimeFigureOut">
              <a:rPr lang="pl-PL" smtClean="0"/>
              <a:pPr/>
              <a:t>28.02.2021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3D0F-B617-443C-A684-E6653A3B32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9B01-0D26-40EB-96B9-DDD5D3211660}" type="datetimeFigureOut">
              <a:rPr lang="pl-PL" smtClean="0"/>
              <a:pPr/>
              <a:t>28.02.2021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D3D0F-B617-443C-A684-E6653A3B32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49B01-0D26-40EB-96B9-DDD5D3211660}" type="datetimeFigureOut">
              <a:rPr lang="pl-PL" smtClean="0"/>
              <a:pPr/>
              <a:t>28.02.2021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D3D0F-B617-443C-A684-E6653A3B32C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864095"/>
          </a:xfrm>
        </p:spPr>
        <p:txBody>
          <a:bodyPr/>
          <a:lstStyle/>
          <a:p>
            <a:r>
              <a:rPr lang="pl-PL" b="1" dirty="0" smtClean="0"/>
              <a:t>Wprowadzenie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3608" y="1340768"/>
            <a:ext cx="7272808" cy="5256584"/>
          </a:xfrm>
        </p:spPr>
        <p:txBody>
          <a:bodyPr>
            <a:normAutofit/>
          </a:bodyPr>
          <a:lstStyle/>
          <a:p>
            <a:pPr algn="l"/>
            <a:r>
              <a:rPr lang="pl-PL" sz="2400" dirty="0" smtClean="0">
                <a:solidFill>
                  <a:schemeClr val="tx1"/>
                </a:solidFill>
              </a:rPr>
              <a:t>       W Polsce przed drugą wojną światową mieszkało około 3,3-3,5 miliona ludności wyznania mojżeszowego. </a:t>
            </a:r>
          </a:p>
          <a:p>
            <a:pPr algn="l"/>
            <a:r>
              <a:rPr lang="pl-PL" sz="2400" dirty="0" smtClean="0">
                <a:solidFill>
                  <a:schemeClr val="tx1"/>
                </a:solidFill>
              </a:rPr>
              <a:t>       Żydzi stanowili 10 % mieszkańców Rzeczpospolitej. </a:t>
            </a:r>
          </a:p>
          <a:p>
            <a:pPr algn="l"/>
            <a:r>
              <a:rPr lang="pl-PL" sz="2400" dirty="0" smtClean="0">
                <a:solidFill>
                  <a:schemeClr val="tx1"/>
                </a:solidFill>
              </a:rPr>
              <a:t>Szacuje się, że było 1500 synagog, 2500 rabinów, setki cmentarzy, mykw, domów modlitwy, szkół…</a:t>
            </a:r>
          </a:p>
          <a:p>
            <a:pPr algn="l"/>
            <a:r>
              <a:rPr lang="pl-PL" sz="2400" dirty="0" smtClean="0">
                <a:solidFill>
                  <a:schemeClr val="tx1"/>
                </a:solidFill>
              </a:rPr>
              <a:t>       Dokonana przez Niemców Zagłada unicestwiła ten świat z niesamowitym okrucieństwem. </a:t>
            </a:r>
          </a:p>
          <a:p>
            <a:pPr algn="l"/>
            <a:r>
              <a:rPr lang="pl-PL" sz="2400" dirty="0" smtClean="0">
                <a:solidFill>
                  <a:schemeClr val="tx1"/>
                </a:solidFill>
              </a:rPr>
              <a:t>       Zginęło 97 % polskich Żydów, spalono drewniane synagogi, wysadzono murowane, zdewastowano cmentarze. Nie uszanowano nawet płyt nagrobnych, macew, które posłużyły do budowy dróg. </a:t>
            </a:r>
          </a:p>
          <a:p>
            <a:pPr algn="l"/>
            <a:r>
              <a:rPr lang="pl-PL" sz="2400" dirty="0" smtClean="0">
                <a:solidFill>
                  <a:schemeClr val="tx1"/>
                </a:solidFill>
              </a:rPr>
              <a:t>      Niełatwe były też losy garstki ocalałych z holokaustu       w powojennej Polsce, ale to już zupełnie inna opowieść… </a:t>
            </a:r>
            <a:endParaRPr lang="pl-PL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Autofit/>
          </a:bodyPr>
          <a:lstStyle/>
          <a:p>
            <a:r>
              <a:rPr lang="pl-PL" sz="2800" dirty="0" smtClean="0"/>
              <a:t>W tej kamienicy przy ul. Piekarskiej 4 dzieciństwo spędził Marcel </a:t>
            </a:r>
            <a:r>
              <a:rPr lang="pl-PL" sz="2800" dirty="0" err="1" smtClean="0"/>
              <a:t>Reich-Ranicki</a:t>
            </a:r>
            <a:r>
              <a:rPr lang="pl-PL" sz="2800" dirty="0" smtClean="0"/>
              <a:t>, który w Niemczech zyskał rozgłos jako krytyk literacki. Okrzyknięto go „papieżem literatury”.</a:t>
            </a:r>
            <a:endParaRPr lang="pl-PL" sz="2800" dirty="0"/>
          </a:p>
        </p:txBody>
      </p:sp>
      <p:pic>
        <p:nvPicPr>
          <p:cNvPr id="21505" name="Picture 1" descr="C:\Users\Ja\Desktop\Spacer śladami włocławskich Żydów\SAM_1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6300192" cy="4725144"/>
          </a:xfrm>
          <a:prstGeom prst="rect">
            <a:avLst/>
          </a:prstGeom>
          <a:noFill/>
        </p:spPr>
      </p:pic>
      <p:pic>
        <p:nvPicPr>
          <p:cNvPr id="21507" name="Picture 3" descr="Marcel Reich-Ranicki, 2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420888"/>
            <a:ext cx="2187200" cy="3920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512167"/>
          </a:xfrm>
        </p:spPr>
        <p:txBody>
          <a:bodyPr>
            <a:noAutofit/>
          </a:bodyPr>
          <a:lstStyle/>
          <a:p>
            <a:r>
              <a:rPr lang="pl-PL" sz="3200" dirty="0" smtClean="0"/>
              <a:t>Z Włocławka wywodzi się również </a:t>
            </a:r>
            <a:br>
              <a:rPr lang="pl-PL" sz="3200" dirty="0" smtClean="0"/>
            </a:br>
            <a:r>
              <a:rPr lang="pl-PL" sz="3200" dirty="0" smtClean="0"/>
              <a:t>Tadeusz </a:t>
            </a:r>
            <a:r>
              <a:rPr lang="pl-PL" sz="3200" dirty="0" err="1" smtClean="0"/>
              <a:t>Reichstein</a:t>
            </a:r>
            <a:r>
              <a:rPr lang="pl-PL" sz="3200" dirty="0" smtClean="0"/>
              <a:t> – laureat Nagrody Nobla </a:t>
            </a:r>
            <a:br>
              <a:rPr lang="pl-PL" sz="3200" dirty="0" smtClean="0"/>
            </a:br>
            <a:r>
              <a:rPr lang="pl-PL" sz="3200" dirty="0" smtClean="0"/>
              <a:t>w dziedzinie fizjologii lub medycyny.</a:t>
            </a:r>
            <a:endParaRPr lang="pl-PL" sz="3200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323528" y="5733256"/>
            <a:ext cx="8496944" cy="864096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>
                <a:solidFill>
                  <a:schemeClr val="tx1"/>
                </a:solidFill>
              </a:rPr>
              <a:t>Urodził się 20 lipca 1897. Zmarł 1 sierpnia 1996 roku w Bazylei. </a:t>
            </a:r>
          </a:p>
          <a:p>
            <a:r>
              <a:rPr lang="pl-PL" sz="2400" dirty="0" smtClean="0">
                <a:solidFill>
                  <a:schemeClr val="tx1"/>
                </a:solidFill>
              </a:rPr>
              <a:t>Do końca życia dobrze rozumiał po polsku…</a:t>
            </a:r>
            <a:endParaRPr lang="pl-PL" sz="2400" dirty="0">
              <a:solidFill>
                <a:schemeClr val="tx1"/>
              </a:solidFill>
            </a:endParaRPr>
          </a:p>
        </p:txBody>
      </p:sp>
      <p:pic>
        <p:nvPicPr>
          <p:cNvPr id="20482" name="Picture 2" descr="Tadeusz Reichste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2360061" cy="3312368"/>
          </a:xfrm>
          <a:prstGeom prst="rect">
            <a:avLst/>
          </a:prstGeom>
          <a:noFill/>
        </p:spPr>
      </p:pic>
      <p:pic>
        <p:nvPicPr>
          <p:cNvPr id="20484" name="Picture 4" descr="http://www.polskaniezwykla.pl/pictures/original/271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916832"/>
            <a:ext cx="4933950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84176"/>
          </a:xfrm>
        </p:spPr>
        <p:txBody>
          <a:bodyPr>
            <a:noAutofit/>
          </a:bodyPr>
          <a:lstStyle/>
          <a:p>
            <a:pPr algn="l"/>
            <a:r>
              <a:rPr lang="pl-PL" sz="3200" dirty="0" smtClean="0"/>
              <a:t>Na ulicy Kościuszki natomiast, mieściło się Żydowskie Gimnazjum Koedukacyjne. </a:t>
            </a:r>
            <a:br>
              <a:rPr lang="pl-PL" sz="3200" dirty="0" smtClean="0"/>
            </a:br>
            <a:r>
              <a:rPr lang="pl-PL" sz="3200" dirty="0" smtClean="0"/>
              <a:t>W budynku po prawej stronie uczyli się chłopcy, po lewej – dziewczęta. </a:t>
            </a:r>
            <a:endParaRPr lang="pl-PL" sz="3200" dirty="0"/>
          </a:p>
        </p:txBody>
      </p:sp>
      <p:pic>
        <p:nvPicPr>
          <p:cNvPr id="19459" name="Picture 3" descr="C:\Users\Ja\Desktop\Spacer śladami włocławskich Żydów\SAM_1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348880"/>
            <a:ext cx="5328592" cy="3996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/>
              <a:t>Przy ulicy </a:t>
            </a:r>
            <a:r>
              <a:rPr lang="pl-PL" sz="3600" dirty="0" err="1" smtClean="0"/>
              <a:t>Stodólnej</a:t>
            </a:r>
            <a:r>
              <a:rPr lang="pl-PL" sz="3600" dirty="0" smtClean="0"/>
              <a:t> 70 zachował się budynek dawnego Szpitala Żydowskiego.  </a:t>
            </a:r>
            <a:endParaRPr lang="pl-PL" sz="3600" dirty="0"/>
          </a:p>
        </p:txBody>
      </p:sp>
      <p:pic>
        <p:nvPicPr>
          <p:cNvPr id="28674" name="Picture 2" descr="http://upload.wikimedia.org/wikipedia/commons/d/de/Szpital_z_oficynami_ul._Stod%C3%B3lna70_we_W%C5%82oc%C5%82awek2_N._Chyli%C5%84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7204393" cy="4798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pl-PL" sz="2800" dirty="0" smtClean="0"/>
              <a:t>Nie zachował się niestety budynek klubu sportowego MAKABI przy ul. Królewieckiej 35. </a:t>
            </a:r>
            <a:br>
              <a:rPr lang="pl-PL" sz="2800" dirty="0" smtClean="0"/>
            </a:br>
            <a:r>
              <a:rPr lang="pl-PL" sz="2800" dirty="0" smtClean="0"/>
              <a:t>Rozebrano go w roku 1979.</a:t>
            </a:r>
            <a:endParaRPr lang="pl-PL" sz="2800" dirty="0"/>
          </a:p>
        </p:txBody>
      </p:sp>
      <p:pic>
        <p:nvPicPr>
          <p:cNvPr id="30722" name="Picture 2" descr="C:\Users\ja\Desktop\141104556_2863017400632703_807312808115148811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3622"/>
            <a:ext cx="6137920" cy="5191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pl-PL" sz="2800" dirty="0" smtClean="0"/>
              <a:t>We Włocławku ukazywała się też prasa żydowska, </a:t>
            </a:r>
            <a:r>
              <a:rPr lang="pl-PL" sz="2800" i="1" dirty="0" err="1" smtClean="0"/>
              <a:t>Wloclawker</a:t>
            </a:r>
            <a:r>
              <a:rPr lang="pl-PL" sz="2800" i="1" dirty="0" smtClean="0"/>
              <a:t>  </a:t>
            </a:r>
            <a:r>
              <a:rPr lang="pl-PL" sz="2800" i="1" dirty="0" err="1" smtClean="0"/>
              <a:t>Sztyme</a:t>
            </a:r>
            <a:r>
              <a:rPr lang="pl-PL" sz="2800" i="1" dirty="0" smtClean="0"/>
              <a:t> </a:t>
            </a:r>
            <a:r>
              <a:rPr lang="pl-PL" sz="2800" dirty="0" smtClean="0"/>
              <a:t>( fragment z 1938 roku )</a:t>
            </a:r>
            <a:endParaRPr lang="pl-PL" sz="2800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229102" cy="5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6250706"/>
          </a:xfrm>
        </p:spPr>
        <p:txBody>
          <a:bodyPr>
            <a:normAutofit/>
          </a:bodyPr>
          <a:lstStyle/>
          <a:p>
            <a:pPr algn="l"/>
            <a:r>
              <a:rPr lang="pl-PL" sz="3600" dirty="0" smtClean="0"/>
              <a:t>   Od pierwszych dni wojny los włocławskich Żydów był przesądzony. Niemcy pozbawili ich praw obywatelskich, własności, godności. Wielu aresztowano, powieszono lub rozstrzelano. Wielu skazano na przymusowe, ciężkie i upokarzające prace. Jeszcze w październiku zaczęły się akcje przesiedleńcze. Nauczycieli wysłano do obozów śmierci. Jesienią 1940 roku powstało getto. Umieszczono w nim trzy tysiące Żydów. </a:t>
            </a:r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892480" cy="1584175"/>
          </a:xfrm>
        </p:spPr>
        <p:txBody>
          <a:bodyPr>
            <a:noAutofit/>
          </a:bodyPr>
          <a:lstStyle/>
          <a:p>
            <a:pPr algn="l"/>
            <a:r>
              <a:rPr lang="pl-PL" sz="2400" dirty="0" smtClean="0"/>
              <a:t>   Pierwszych Żydów w kwietniu 1941 roku do Poznania, następnych  do Chodzieży, kolejnych do Łodzi. </a:t>
            </a:r>
            <a:br>
              <a:rPr lang="pl-PL" sz="2400" dirty="0" smtClean="0"/>
            </a:br>
            <a:r>
              <a:rPr lang="pl-PL" sz="2400" dirty="0" smtClean="0"/>
              <a:t>   Trzy ostatnie transporty wyjechały do obozu zagłady </a:t>
            </a:r>
            <a:br>
              <a:rPr lang="pl-PL" sz="2400" dirty="0" smtClean="0"/>
            </a:br>
            <a:r>
              <a:rPr lang="pl-PL" sz="2400" dirty="0" smtClean="0"/>
              <a:t>w Chełmnie nad Nerem. </a:t>
            </a:r>
            <a:br>
              <a:rPr lang="pl-PL" sz="2400" dirty="0" smtClean="0"/>
            </a:br>
            <a:r>
              <a:rPr lang="pl-PL" sz="2400" dirty="0" smtClean="0"/>
              <a:t>   W 1942 roku getto zlikwidowano, baraki oblano benzyną i spalono.</a:t>
            </a:r>
            <a:endParaRPr lang="pl-PL" sz="2400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79512" y="5733256"/>
            <a:ext cx="8784976" cy="1124744"/>
          </a:xfrm>
        </p:spPr>
        <p:txBody>
          <a:bodyPr>
            <a:normAutofit/>
          </a:bodyPr>
          <a:lstStyle/>
          <a:p>
            <a:pPr algn="l"/>
            <a:r>
              <a:rPr lang="pl-PL" sz="2400" dirty="0" smtClean="0">
                <a:solidFill>
                  <a:schemeClr val="tx1"/>
                </a:solidFill>
              </a:rPr>
              <a:t>15 czerwca 2001 roku, na terenie Zespołu Szkół Budowlanych na ulicy Nowomiejskiej odsłonięto pomnik upamiętniający ofiary holokaustu.</a:t>
            </a:r>
            <a:endParaRPr lang="pl-PL" sz="2400" dirty="0">
              <a:solidFill>
                <a:schemeClr val="tx1"/>
              </a:solidFill>
            </a:endParaRPr>
          </a:p>
        </p:txBody>
      </p:sp>
      <p:pic>
        <p:nvPicPr>
          <p:cNvPr id="17410" name="Picture 2" descr="W&amp;lstrok;oc&amp;lstrok;awek  -  Pomnik  upami&amp;eogon;tniaj&amp;aogon;cy  Getto   - janos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04864"/>
            <a:ext cx="5222667" cy="3474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/>
              <a:t/>
            </a:r>
            <a:br>
              <a:rPr lang="pl-PL" dirty="0" smtClean="0"/>
            </a:br>
            <a:r>
              <a:rPr lang="pl-PL" sz="3100" dirty="0" smtClean="0"/>
              <a:t>   Wielkim znawcą historii włocławskich Żydów, jest zaprzyjaźniona z LMK pani </a:t>
            </a:r>
            <a:r>
              <a:rPr lang="pl-PL" sz="3100" b="1" dirty="0" smtClean="0"/>
              <a:t>Mirosława Stojak</a:t>
            </a:r>
            <a:r>
              <a:rPr lang="pl-PL" sz="3100" dirty="0" smtClean="0"/>
              <a:t>. </a:t>
            </a:r>
            <a:br>
              <a:rPr lang="pl-PL" sz="3100" dirty="0" smtClean="0"/>
            </a:br>
            <a:r>
              <a:rPr lang="pl-PL" sz="3100" dirty="0" smtClean="0"/>
              <a:t>Zachęcam do odwiedzin prowadzonej przez nią strony:</a:t>
            </a:r>
            <a:br>
              <a:rPr lang="pl-PL" sz="3100" dirty="0" smtClean="0"/>
            </a:br>
            <a:r>
              <a:rPr lang="pl-PL" sz="3100" dirty="0"/>
              <a:t/>
            </a:r>
            <a:br>
              <a:rPr lang="pl-PL" sz="3100" dirty="0"/>
            </a:br>
            <a:r>
              <a:rPr lang="pl-PL" sz="3100" dirty="0" smtClean="0"/>
              <a:t>http://zydzi.wloclawek.pl/ </a:t>
            </a:r>
            <a:br>
              <a:rPr lang="pl-PL" sz="3100" dirty="0" smtClean="0"/>
            </a:br>
            <a:r>
              <a:rPr lang="pl-PL" sz="3100" dirty="0"/>
              <a:t/>
            </a:r>
            <a:br>
              <a:rPr lang="pl-PL" sz="3100" dirty="0"/>
            </a:b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 smtClean="0"/>
              <a:t>Znajdziecie tu mnóstwo ważnych informacji</a:t>
            </a:r>
            <a:r>
              <a:rPr lang="pl-PL" sz="3100" dirty="0"/>
              <a:t> </a:t>
            </a:r>
            <a:r>
              <a:rPr lang="pl-PL" sz="3100" dirty="0" smtClean="0"/>
              <a:t>i ciekawych  tekstów. Szczególnie polecam opowiadania!</a:t>
            </a:r>
            <a:br>
              <a:rPr lang="pl-PL" sz="3100" dirty="0" smtClean="0"/>
            </a:br>
            <a:r>
              <a:rPr lang="pl-PL" sz="3100" dirty="0" smtClean="0"/>
              <a:t>                                                                        Dariusz Łoboda</a:t>
            </a:r>
            <a:endParaRPr lang="pl-PL" dirty="0"/>
          </a:p>
        </p:txBody>
      </p:sp>
      <p:pic>
        <p:nvPicPr>
          <p:cNvPr id="3" name="Picture 1" descr="C:\Users\Ja\Desktop\Spacer śladami włocławskich Żydów\SAM_18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177481"/>
            <a:ext cx="3744416" cy="2808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864095"/>
          </a:xfrm>
        </p:spPr>
        <p:txBody>
          <a:bodyPr/>
          <a:lstStyle/>
          <a:p>
            <a:r>
              <a:rPr lang="pl-PL" b="1" dirty="0" smtClean="0"/>
              <a:t>Śladami włocławskich Żydów…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7920880" cy="5517232"/>
          </a:xfrm>
        </p:spPr>
        <p:txBody>
          <a:bodyPr>
            <a:normAutofit lnSpcReduction="10000"/>
          </a:bodyPr>
          <a:lstStyle/>
          <a:p>
            <a:pPr algn="l"/>
            <a:r>
              <a:rPr lang="pl-PL" sz="2400" dirty="0" smtClean="0">
                <a:solidFill>
                  <a:schemeClr val="tx1"/>
                </a:solidFill>
              </a:rPr>
              <a:t>      Przedwojenny Włocławek był miastem wielokulturowym. Żydzi stanowili ważną część społeczeństwa. </a:t>
            </a:r>
          </a:p>
          <a:p>
            <a:pPr algn="l"/>
            <a:r>
              <a:rPr lang="pl-PL" sz="2400" dirty="0" smtClean="0">
                <a:solidFill>
                  <a:schemeClr val="tx1"/>
                </a:solidFill>
              </a:rPr>
              <a:t>      Pierwsi Żydzi osiedlili się we Włocławku w 1803 roku.                    Kres ich obecności wyznacza spalenie getta w 1942 roku. </a:t>
            </a:r>
          </a:p>
          <a:p>
            <a:pPr algn="l"/>
            <a:r>
              <a:rPr lang="pl-PL" sz="2400" dirty="0" smtClean="0">
                <a:solidFill>
                  <a:schemeClr val="tx1"/>
                </a:solidFill>
              </a:rPr>
              <a:t>      W 1939 roku miasto liczyło 67-68 tysięcy mieszkańców. Żydów było 14 tysięcy. To oznacza, że co piąty obywatel miasta był wyznania mojżeszowego… </a:t>
            </a:r>
          </a:p>
          <a:p>
            <a:pPr algn="l"/>
            <a:r>
              <a:rPr lang="pl-PL" sz="2400" dirty="0" smtClean="0">
                <a:solidFill>
                  <a:schemeClr val="tx1"/>
                </a:solidFill>
              </a:rPr>
              <a:t>      Byli wśród nich rzemieślnicy, krawcy, szewcy, kupcy.                             Byli też przedsiębiorcy, właściciele majątków, młynów, lekarze        i prawnicy.   </a:t>
            </a:r>
          </a:p>
          <a:p>
            <a:pPr algn="l"/>
            <a:r>
              <a:rPr lang="pl-PL" sz="2400" dirty="0" smtClean="0">
                <a:solidFill>
                  <a:schemeClr val="tx1"/>
                </a:solidFill>
              </a:rPr>
              <a:t>      Mieli swoje synagogi, szkoły, szpital, klub sportowy. </a:t>
            </a:r>
          </a:p>
          <a:p>
            <a:pPr algn="l"/>
            <a:r>
              <a:rPr lang="pl-PL" sz="2400" dirty="0" smtClean="0">
                <a:solidFill>
                  <a:schemeClr val="tx1"/>
                </a:solidFill>
              </a:rPr>
              <a:t>      Początek wojny to jednocześnie początek końca społeczności żydowskiej Włocławka. Większość nie przeżyła getta, obozów zagłady i poniewierki. </a:t>
            </a:r>
          </a:p>
          <a:p>
            <a:pPr algn="l"/>
            <a:r>
              <a:rPr lang="pl-PL" sz="2400" dirty="0" smtClean="0">
                <a:solidFill>
                  <a:schemeClr val="tx1"/>
                </a:solidFill>
              </a:rPr>
              <a:t>      Co po nich pozostało? Co bezpowrotnie przeminęło? </a:t>
            </a:r>
            <a:endParaRPr lang="pl-PL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323528" y="1"/>
            <a:ext cx="8568952" cy="1772815"/>
          </a:xfrm>
        </p:spPr>
        <p:txBody>
          <a:bodyPr>
            <a:normAutofit/>
          </a:bodyPr>
          <a:lstStyle/>
          <a:p>
            <a:r>
              <a:rPr lang="pl-PL" sz="3200" dirty="0" smtClean="0"/>
              <a:t>Żydowskie życie skupiało się wokół ulic: Szeroka     ( obecnie 3-go Maja), Żabia, Zapiecek, Cyganka, Królewiecka, Tumska, </a:t>
            </a:r>
            <a:r>
              <a:rPr lang="pl-PL" sz="3200" dirty="0" err="1" smtClean="0"/>
              <a:t>Łęgska</a:t>
            </a:r>
            <a:r>
              <a:rPr lang="pl-PL" sz="3200" dirty="0" smtClean="0"/>
              <a:t>, Piekarska.</a:t>
            </a:r>
            <a:endParaRPr lang="pl-PL" sz="3200" dirty="0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496944" cy="5157192"/>
          </a:xfrm>
        </p:spPr>
        <p:txBody>
          <a:bodyPr>
            <a:normAutofit/>
          </a:bodyPr>
          <a:lstStyle/>
          <a:p>
            <a:pPr algn="l"/>
            <a:r>
              <a:rPr lang="pl-PL" sz="2400" dirty="0" smtClean="0">
                <a:solidFill>
                  <a:schemeClr val="tx1"/>
                </a:solidFill>
              </a:rPr>
              <a:t>Z ważniejszych obiektów należy wymienić: </a:t>
            </a:r>
          </a:p>
          <a:p>
            <a:pPr algn="l">
              <a:buFont typeface="Arial" charset="0"/>
              <a:buChar char="•"/>
            </a:pPr>
            <a:r>
              <a:rPr lang="pl-PL" sz="2400" dirty="0" smtClean="0">
                <a:solidFill>
                  <a:schemeClr val="tx1"/>
                </a:solidFill>
              </a:rPr>
              <a:t> Synagogę Wielką przy ulicy Żabiej 14 ( lata 1847-54 )</a:t>
            </a:r>
          </a:p>
          <a:p>
            <a:pPr algn="l">
              <a:buFont typeface="Arial" charset="0"/>
              <a:buChar char="•"/>
            </a:pPr>
            <a:r>
              <a:rPr lang="pl-PL" sz="2400" dirty="0" smtClean="0">
                <a:solidFill>
                  <a:schemeClr val="tx1"/>
                </a:solidFill>
              </a:rPr>
              <a:t> Synagogę nową (z 1908 roku) przy ulicy Królewieckiej</a:t>
            </a:r>
          </a:p>
          <a:p>
            <a:pPr algn="l">
              <a:buFont typeface="Arial" charset="0"/>
              <a:buChar char="•"/>
            </a:pPr>
            <a:r>
              <a:rPr lang="pl-PL" sz="2400" dirty="0" smtClean="0">
                <a:solidFill>
                  <a:schemeClr val="tx1"/>
                </a:solidFill>
              </a:rPr>
              <a:t> Klub sportowy </a:t>
            </a:r>
            <a:r>
              <a:rPr lang="pl-PL" sz="2400" dirty="0" err="1" smtClean="0">
                <a:solidFill>
                  <a:schemeClr val="tx1"/>
                </a:solidFill>
              </a:rPr>
              <a:t>Makabi</a:t>
            </a:r>
            <a:r>
              <a:rPr lang="pl-PL" sz="2400" dirty="0" smtClean="0">
                <a:solidFill>
                  <a:schemeClr val="tx1"/>
                </a:solidFill>
              </a:rPr>
              <a:t> – ul. Królewiecka 35</a:t>
            </a:r>
          </a:p>
          <a:p>
            <a:pPr algn="l">
              <a:buFont typeface="Arial" charset="0"/>
              <a:buChar char="•"/>
            </a:pPr>
            <a:r>
              <a:rPr lang="pl-PL" sz="2400" dirty="0" smtClean="0">
                <a:solidFill>
                  <a:schemeClr val="tx1"/>
                </a:solidFill>
              </a:rPr>
              <a:t> Żydowska Scena Artystyczna z siedzibą na ul. Zduńskiej 8</a:t>
            </a:r>
          </a:p>
          <a:p>
            <a:pPr algn="l">
              <a:buFont typeface="Arial" charset="0"/>
              <a:buChar char="•"/>
            </a:pPr>
            <a:r>
              <a:rPr lang="pl-PL" sz="2400" dirty="0" smtClean="0">
                <a:solidFill>
                  <a:schemeClr val="tx1"/>
                </a:solidFill>
              </a:rPr>
              <a:t> Gimnazjum koedukacyjne na Kościuszki 9</a:t>
            </a:r>
          </a:p>
          <a:p>
            <a:pPr algn="l">
              <a:buFont typeface="Arial" charset="0"/>
              <a:buChar char="•"/>
            </a:pPr>
            <a:r>
              <a:rPr lang="pl-PL" sz="2400" dirty="0" smtClean="0">
                <a:solidFill>
                  <a:schemeClr val="tx1"/>
                </a:solidFill>
              </a:rPr>
              <a:t> Cech Rzemiosł – Piekarska 2</a:t>
            </a:r>
          </a:p>
          <a:p>
            <a:pPr algn="l">
              <a:buFont typeface="Arial" charset="0"/>
              <a:buChar char="•"/>
            </a:pPr>
            <a:r>
              <a:rPr lang="pl-PL" sz="2400" dirty="0" smtClean="0">
                <a:solidFill>
                  <a:schemeClr val="tx1"/>
                </a:solidFill>
              </a:rPr>
              <a:t> Szkoła wyznaniowa Talmud Tora – Królewiecka 5</a:t>
            </a:r>
          </a:p>
          <a:p>
            <a:pPr algn="l">
              <a:buFont typeface="Arial" charset="0"/>
              <a:buChar char="•"/>
            </a:pPr>
            <a:r>
              <a:rPr lang="pl-PL" sz="2400" dirty="0" smtClean="0">
                <a:solidFill>
                  <a:schemeClr val="tx1"/>
                </a:solidFill>
              </a:rPr>
              <a:t> Szpital Żydowski – Stodólna 70</a:t>
            </a:r>
          </a:p>
          <a:p>
            <a:pPr algn="l">
              <a:buFont typeface="Arial" charset="0"/>
              <a:buChar char="•"/>
            </a:pPr>
            <a:r>
              <a:rPr lang="pl-PL" sz="2400" dirty="0" smtClean="0">
                <a:solidFill>
                  <a:schemeClr val="tx1"/>
                </a:solidFill>
              </a:rPr>
              <a:t> szkoły prywatne, domy, łaźnia rytualna, organizacje młodzieżowe,    </a:t>
            </a:r>
          </a:p>
          <a:p>
            <a:pPr algn="l"/>
            <a:r>
              <a:rPr lang="pl-PL" sz="2400" dirty="0" smtClean="0">
                <a:solidFill>
                  <a:schemeClr val="tx1"/>
                </a:solidFill>
              </a:rPr>
              <a:t>  sklepiki i punkty usługowe, ulubione miejsca spacerów… </a:t>
            </a:r>
          </a:p>
          <a:p>
            <a:pPr algn="l">
              <a:buFont typeface="Arial" charset="0"/>
              <a:buChar char="•"/>
            </a:pPr>
            <a:endParaRPr lang="pl-PL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323528" y="1"/>
            <a:ext cx="8568952" cy="177281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Po synagogach – nie ma śladu.</a:t>
            </a:r>
            <a:br>
              <a:rPr lang="pl-PL" dirty="0" smtClean="0"/>
            </a:br>
            <a:r>
              <a:rPr lang="pl-PL" sz="3600" dirty="0" smtClean="0"/>
              <a:t>Niemcy wysadzili je w pierwszych dniach wojny…</a:t>
            </a:r>
            <a:endParaRPr lang="pl-PL" sz="3600" dirty="0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395536" y="5445224"/>
            <a:ext cx="8352928" cy="1080120"/>
          </a:xfrm>
        </p:spPr>
        <p:txBody>
          <a:bodyPr>
            <a:normAutofit/>
          </a:bodyPr>
          <a:lstStyle/>
          <a:p>
            <a:pPr algn="l"/>
            <a:r>
              <a:rPr lang="pl-PL" sz="2400" dirty="0" smtClean="0">
                <a:solidFill>
                  <a:schemeClr val="tx1"/>
                </a:solidFill>
              </a:rPr>
              <a:t>Na miejscu pierwszej – przy ulicy Królewieckiej 17 stoi dziś blok. Miejsce po drugiej, to pusty plac na rogu ulicy Żabiej i Brzeskiej.</a:t>
            </a:r>
            <a:endParaRPr lang="pl-PL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Ja\Desktop\Spacer śladami włocławskich Żydów\SAM_1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3635896" cy="2726922"/>
          </a:xfrm>
          <a:prstGeom prst="rect">
            <a:avLst/>
          </a:prstGeom>
          <a:noFill/>
        </p:spPr>
      </p:pic>
      <p:pic>
        <p:nvPicPr>
          <p:cNvPr id="1027" name="Picture 3" descr="C:\Users\Ja\Desktop\Spacer śladami włocławskich Żydów\SAM_18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16832"/>
            <a:ext cx="3635896" cy="2726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Synagoga przy ulicy Królewieckiej 17</a:t>
            </a:r>
            <a:endParaRPr lang="pl-PL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273670" cy="503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S</a:t>
            </a:r>
            <a:r>
              <a:rPr lang="pl-PL" sz="3200" dirty="0" smtClean="0"/>
              <a:t>ynagoga </a:t>
            </a:r>
            <a:r>
              <a:rPr lang="pl-PL" sz="3200" dirty="0" smtClean="0"/>
              <a:t>na </a:t>
            </a:r>
            <a:r>
              <a:rPr lang="pl-PL" sz="3200" dirty="0" smtClean="0"/>
              <a:t>ulicy Żabiej </a:t>
            </a:r>
            <a:r>
              <a:rPr lang="pl-PL" sz="3200" dirty="0" smtClean="0"/>
              <a:t>14</a:t>
            </a:r>
            <a:br>
              <a:rPr lang="pl-PL" sz="3200" dirty="0" smtClean="0"/>
            </a:br>
            <a:r>
              <a:rPr lang="pl-PL" sz="3200" dirty="0" smtClean="0"/>
              <a:t>(styl neogotycko-mauretański)</a:t>
            </a:r>
            <a:endParaRPr lang="pl-PL" sz="3200" dirty="0"/>
          </a:p>
        </p:txBody>
      </p:sp>
      <p:pic>
        <p:nvPicPr>
          <p:cNvPr id="23554" name="Picture 2" descr="Stara Wielka Synagoga we W&amp;lstrok;oc&amp;lstrok;awk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5760640" cy="4727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Stara Wielka Synagoga na ulicy Żabiej</a:t>
            </a:r>
            <a:endParaRPr lang="pl-PL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963587" cy="508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24 września 1939 roku Niemcy podpalili obie synagogi – na ulicy Żabiej i Królewieckiej. </a:t>
            </a:r>
            <a:endParaRPr lang="pl-PL" sz="32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486" y="1628800"/>
            <a:ext cx="7646898" cy="500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Po ludności żydowskiej zostały piękne kamienice przy ulicy Piekarskiej, 3-go Maja, Królewieckiej, Kościuszki…</a:t>
            </a:r>
            <a:endParaRPr lang="pl-PL" sz="2800" dirty="0"/>
          </a:p>
        </p:txBody>
      </p:sp>
      <p:pic>
        <p:nvPicPr>
          <p:cNvPr id="22529" name="Picture 1" descr="C:\Users\Ja\Desktop\Spacer śladami włocławskich Żydów\SAM_18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84784"/>
            <a:ext cx="3563888" cy="2592288"/>
          </a:xfrm>
          <a:prstGeom prst="rect">
            <a:avLst/>
          </a:prstGeom>
          <a:noFill/>
        </p:spPr>
      </p:pic>
      <p:pic>
        <p:nvPicPr>
          <p:cNvPr id="22531" name="Picture 3" descr="C:\Users\Ja\Desktop\Spacer śladami włocławskich Żydów\SAM_18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3456384" cy="2592288"/>
          </a:xfrm>
          <a:prstGeom prst="rect">
            <a:avLst/>
          </a:prstGeom>
          <a:noFill/>
        </p:spPr>
      </p:pic>
      <p:pic>
        <p:nvPicPr>
          <p:cNvPr id="7" name="Picture 2" descr="C:\Users\Ja\Desktop\Spacer śladami włocławskich Żydów\SAM_18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077072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654</Words>
  <Application>Microsoft Office PowerPoint</Application>
  <PresentationFormat>Pokaz na ekranie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Wprowadzenie</vt:lpstr>
      <vt:lpstr>Śladami włocławskich Żydów…</vt:lpstr>
      <vt:lpstr>Żydowskie życie skupiało się wokół ulic: Szeroka     ( obecnie 3-go Maja), Żabia, Zapiecek, Cyganka, Królewiecka, Tumska, Łęgska, Piekarska.</vt:lpstr>
      <vt:lpstr>Po synagogach – nie ma śladu. Niemcy wysadzili je w pierwszych dniach wojny…</vt:lpstr>
      <vt:lpstr>Synagoga przy ulicy Królewieckiej 17</vt:lpstr>
      <vt:lpstr>Synagoga na ulicy Żabiej 14 (styl neogotycko-mauretański)</vt:lpstr>
      <vt:lpstr>Stara Wielka Synagoga na ulicy Żabiej</vt:lpstr>
      <vt:lpstr>24 września 1939 roku Niemcy podpalili obie synagogi – na ulicy Żabiej i Królewieckiej. </vt:lpstr>
      <vt:lpstr>Po ludności żydowskiej zostały piękne kamienice przy ulicy Piekarskiej, 3-go Maja, Królewieckiej, Kościuszki…</vt:lpstr>
      <vt:lpstr>W tej kamienicy przy ul. Piekarskiej 4 dzieciństwo spędził Marcel Reich-Ranicki, który w Niemczech zyskał rozgłos jako krytyk literacki. Okrzyknięto go „papieżem literatury”.</vt:lpstr>
      <vt:lpstr>Z Włocławka wywodzi się również  Tadeusz Reichstein – laureat Nagrody Nobla  w dziedzinie fizjologii lub medycyny.</vt:lpstr>
      <vt:lpstr>Na ulicy Kościuszki natomiast, mieściło się Żydowskie Gimnazjum Koedukacyjne.  W budynku po prawej stronie uczyli się chłopcy, po lewej – dziewczęta. </vt:lpstr>
      <vt:lpstr>Przy ulicy Stodólnej 70 zachował się budynek dawnego Szpitala Żydowskiego.  </vt:lpstr>
      <vt:lpstr>Nie zachował się niestety budynek klubu sportowego MAKABI przy ul. Królewieckiej 35.  Rozebrano go w roku 1979.</vt:lpstr>
      <vt:lpstr>We Włocławku ukazywała się też prasa żydowska, Wloclawker  Sztyme ( fragment z 1938 roku )</vt:lpstr>
      <vt:lpstr>   Od pierwszych dni wojny los włocławskich Żydów był przesądzony. Niemcy pozbawili ich praw obywatelskich, własności, godności. Wielu aresztowano, powieszono lub rozstrzelano. Wielu skazano na przymusowe, ciężkie i upokarzające prace. Jeszcze w październiku zaczęły się akcje przesiedleńcze. Nauczycieli wysłano do obozów śmierci. Jesienią 1940 roku powstało getto. Umieszczono w nim trzy tysiące Żydów. </vt:lpstr>
      <vt:lpstr>   Pierwszych Żydów w kwietniu 1941 roku do Poznania, następnych  do Chodzieży, kolejnych do Łodzi.     Trzy ostatnie transporty wyjechały do obozu zagłady  w Chełmnie nad Nerem.     W 1942 roku getto zlikwidowano, baraki oblano benzyną i spalono.</vt:lpstr>
      <vt:lpstr>    Wielkim znawcą historii włocławskich Żydów, jest zaprzyjaźniona z LMK pani Mirosława Stojak.  Zachęcam do odwiedzin prowadzonej przez nią strony:  http://zydzi.wloclawek.pl/        Znajdziecie tu mnóstwo ważnych informacji i ciekawych  tekstów. Szczególnie polecam opowiadania!                                                                         Dariusz Łoboda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Śladami włocławskich Żydów…</dc:title>
  <dc:creator>Ja</dc:creator>
  <cp:lastModifiedBy>ja</cp:lastModifiedBy>
  <cp:revision>29</cp:revision>
  <dcterms:created xsi:type="dcterms:W3CDTF">2015-05-26T20:04:06Z</dcterms:created>
  <dcterms:modified xsi:type="dcterms:W3CDTF">2021-02-28T00:39:31Z</dcterms:modified>
</cp:coreProperties>
</file>