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58" r:id="rId5"/>
    <p:sldId id="266" r:id="rId6"/>
    <p:sldId id="260" r:id="rId7"/>
    <p:sldId id="261" r:id="rId8"/>
    <p:sldId id="267" r:id="rId9"/>
    <p:sldId id="262" r:id="rId10"/>
    <p:sldId id="274" r:id="rId11"/>
    <p:sldId id="277" r:id="rId12"/>
    <p:sldId id="280" r:id="rId13"/>
    <p:sldId id="278" r:id="rId14"/>
    <p:sldId id="279" r:id="rId15"/>
    <p:sldId id="275" r:id="rId16"/>
    <p:sldId id="276" r:id="rId17"/>
    <p:sldId id="284" r:id="rId18"/>
    <p:sldId id="286" r:id="rId19"/>
    <p:sldId id="285" r:id="rId20"/>
    <p:sldId id="268" r:id="rId21"/>
    <p:sldId id="264" r:id="rId22"/>
    <p:sldId id="270" r:id="rId23"/>
    <p:sldId id="273" r:id="rId24"/>
    <p:sldId id="272" r:id="rId25"/>
    <p:sldId id="289" r:id="rId26"/>
    <p:sldId id="271" r:id="rId27"/>
    <p:sldId id="288" r:id="rId28"/>
    <p:sldId id="269" r:id="rId29"/>
    <p:sldId id="287" r:id="rId30"/>
    <p:sldId id="281" r:id="rId31"/>
    <p:sldId id="282" r:id="rId32"/>
    <p:sldId id="283" r:id="rId33"/>
    <p:sldId id="263" r:id="rId34"/>
    <p:sldId id="265" r:id="rId35"/>
    <p:sldId id="290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86397" autoAdjust="0"/>
  </p:normalViewPr>
  <p:slideViewPr>
    <p:cSldViewPr>
      <p:cViewPr varScale="1">
        <p:scale>
          <a:sx n="75" d="100"/>
          <a:sy n="75" d="100"/>
        </p:scale>
        <p:origin x="-84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73349-1ADB-40A4-B2A7-42EE3E92DF68}" type="datetimeFigureOut">
              <a:rPr lang="pl-PL" smtClean="0"/>
              <a:t>2012-09-16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A90F-8076-494D-98BD-F77DE0DEA92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FA90F-8076-494D-98BD-F77DE0DEA921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2012-09-16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584175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</a:rPr>
              <a:t>Żydzi</a:t>
            </a:r>
            <a:endParaRPr lang="pl-PL" sz="5400" b="1" dirty="0">
              <a:solidFill>
                <a:srgbClr val="FF0000"/>
              </a:solidFill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280920" cy="4968552"/>
          </a:xfrm>
        </p:spPr>
        <p:txBody>
          <a:bodyPr>
            <a:normAutofit lnSpcReduction="10000"/>
          </a:bodyPr>
          <a:lstStyle/>
          <a:p>
            <a:pPr algn="l"/>
            <a:r>
              <a:rPr lang="pl-PL" b="1" dirty="0" smtClean="0">
                <a:solidFill>
                  <a:srgbClr val="002060"/>
                </a:solidFill>
              </a:rPr>
              <a:t>Dlaczego warto o nich mówić?</a:t>
            </a:r>
          </a:p>
          <a:p>
            <a:endParaRPr lang="pl-PL" dirty="0" smtClean="0">
              <a:solidFill>
                <a:schemeClr val="tx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 Mamy wspólną wielowiekową historię </a:t>
            </a:r>
          </a:p>
          <a:p>
            <a:pPr algn="l">
              <a:buFont typeface="Arial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 Mają bogatą kulturę, tradycję i sztukę.          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  Warto je poznać!</a:t>
            </a:r>
          </a:p>
          <a:p>
            <a:pPr algn="l">
              <a:buFont typeface="Arial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 Jan Paweł II nazwał ich starszymi braćmi                   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  w wierze. </a:t>
            </a:r>
          </a:p>
          <a:p>
            <a:pPr algn="l">
              <a:buFont typeface="Arial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 Czas zapomnieć o nieporozumieniach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  i budować pojednanie!</a:t>
            </a:r>
          </a:p>
          <a:p>
            <a:pPr algn="l"/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static.goldenline.pl/group_logo/001/group_1073_965417_hu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60648"/>
            <a:ext cx="216024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Panorama miasta</a:t>
            </a:r>
            <a:endParaRPr lang="pl-PL" dirty="0"/>
          </a:p>
        </p:txBody>
      </p:sp>
      <p:pic>
        <p:nvPicPr>
          <p:cNvPr id="30722" name="Picture 2" descr="G:\Zdjęcia 2012-06-11\0006 Ziemia Święta\DSCN0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Święte miejsce Chrześcijan – Bazylika Grobu Pańskiego</a:t>
            </a:r>
            <a:endParaRPr lang="pl-PL" sz="2800" b="1" dirty="0"/>
          </a:p>
        </p:txBody>
      </p:sp>
      <p:pic>
        <p:nvPicPr>
          <p:cNvPr id="33794" name="Picture 2" descr="G:\Zdjęcia 2012-06-11\0006 Ziemia Święta\DSCN0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24944"/>
            <a:ext cx="5004048" cy="3753036"/>
          </a:xfrm>
          <a:prstGeom prst="rect">
            <a:avLst/>
          </a:prstGeom>
          <a:noFill/>
        </p:spPr>
      </p:pic>
      <p:pic>
        <p:nvPicPr>
          <p:cNvPr id="33795" name="Picture 3" descr="G:\Zdjęcia 2012-06-11\0006 Ziemia Święta\DSCN0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363838" cy="4485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Święte miejsce Chrześcijan – </a:t>
            </a:r>
            <a:r>
              <a:rPr lang="pl-PL" sz="2800" b="1" dirty="0" smtClean="0"/>
              <a:t>Wzgórze Oliwne</a:t>
            </a:r>
            <a:endParaRPr lang="pl-PL" sz="2800" dirty="0"/>
          </a:p>
        </p:txBody>
      </p:sp>
      <p:pic>
        <p:nvPicPr>
          <p:cNvPr id="3" name="Picture 2" descr="G:\Zdjęcia 2012-06-11\0006 Ziemia Święta\DSCN0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Święte miejsce </a:t>
            </a:r>
            <a:r>
              <a:rPr lang="pl-PL" sz="2800" b="1" dirty="0" smtClean="0"/>
              <a:t>Judaizmu </a:t>
            </a:r>
            <a:r>
              <a:rPr lang="pl-PL" sz="2800" b="1" dirty="0" smtClean="0"/>
              <a:t>– </a:t>
            </a:r>
            <a:r>
              <a:rPr lang="pl-PL" sz="2800" b="1" dirty="0" smtClean="0"/>
              <a:t>Ściana Płaczu</a:t>
            </a:r>
            <a:endParaRPr lang="pl-PL" sz="2800" dirty="0"/>
          </a:p>
        </p:txBody>
      </p:sp>
      <p:pic>
        <p:nvPicPr>
          <p:cNvPr id="35842" name="Picture 2" descr="G:\Zdjęcia 2012-06-11\0082 Izrael 4-10.04.2008\DSCN1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651870" cy="4869160"/>
          </a:xfrm>
          <a:prstGeom prst="rect">
            <a:avLst/>
          </a:prstGeom>
          <a:noFill/>
        </p:spPr>
      </p:pic>
      <p:pic>
        <p:nvPicPr>
          <p:cNvPr id="35843" name="Picture 3" descr="G:\Zdjęcia 2012-06-11\0082 Izrael 4-10.04.2008\DSCN1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57400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Święte miejsce Judaizmu </a:t>
            </a:r>
            <a:r>
              <a:rPr lang="pl-PL" sz="2800" b="1" dirty="0" smtClean="0"/>
              <a:t>– Grób Króla Dawida</a:t>
            </a:r>
            <a:endParaRPr lang="pl-PL" sz="2800" dirty="0"/>
          </a:p>
        </p:txBody>
      </p:sp>
      <p:pic>
        <p:nvPicPr>
          <p:cNvPr id="34818" name="Picture 2" descr="G:\Zdjęcia 2012-06-11\0006 Ziemia Święta\DSCN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Święte miejsce Islamu – Kopuła na Skale</a:t>
            </a:r>
            <a:endParaRPr lang="pl-PL" sz="2800" b="1" dirty="0"/>
          </a:p>
        </p:txBody>
      </p:sp>
      <p:pic>
        <p:nvPicPr>
          <p:cNvPr id="31747" name="Picture 3" descr="G:\Zdjęcia 2012-06-11\0082 Izrael 4-10.04.2008\DSCN1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Święte miejsce Islamu – </a:t>
            </a:r>
            <a:r>
              <a:rPr lang="pl-PL" sz="2800" b="1" dirty="0" smtClean="0"/>
              <a:t>Meczet </a:t>
            </a:r>
            <a:r>
              <a:rPr lang="pl-PL" sz="2800" b="1" dirty="0" err="1" smtClean="0"/>
              <a:t>Al-Aksa</a:t>
            </a:r>
            <a:endParaRPr lang="pl-PL" sz="2800" dirty="0"/>
          </a:p>
        </p:txBody>
      </p:sp>
      <p:pic>
        <p:nvPicPr>
          <p:cNvPr id="36866" name="Picture 2" descr="G:\Zdjęcia 2012-06-11\0082 Izrael 4-10.04.2008\DSCN1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Instytut </a:t>
            </a:r>
            <a:r>
              <a:rPr lang="pl-PL" sz="2800" b="1" dirty="0" err="1" smtClean="0"/>
              <a:t>Yad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Vashem</a:t>
            </a:r>
            <a:endParaRPr lang="pl-PL" sz="2800" b="1" dirty="0"/>
          </a:p>
        </p:txBody>
      </p:sp>
      <p:pic>
        <p:nvPicPr>
          <p:cNvPr id="43010" name="Picture 2" descr="G:\Zdjęcia 2012-06-11\0084 Izrael - Zdjęcia od Eli\DSCN02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60648"/>
            <a:ext cx="2625756" cy="3501008"/>
          </a:xfrm>
          <a:prstGeom prst="rect">
            <a:avLst/>
          </a:prstGeom>
          <a:noFill/>
        </p:spPr>
      </p:pic>
      <p:pic>
        <p:nvPicPr>
          <p:cNvPr id="43011" name="Picture 3" descr="G:\Zdjęcia 2012-06-11\0084 Izrael - Zdjęcia od Eli\DSCN0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5502755" cy="4127066"/>
          </a:xfrm>
          <a:prstGeom prst="rect">
            <a:avLst/>
          </a:prstGeom>
          <a:noFill/>
        </p:spPr>
      </p:pic>
      <p:pic>
        <p:nvPicPr>
          <p:cNvPr id="43012" name="Picture 4" descr="G:\Zdjęcia 2012-06-11\0085 Izrael - Zdjęcia od Beaty\PICT07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84984"/>
            <a:ext cx="25717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W alei Sprawiedliwych wśród narodów świata najwięcej jest nazwisk Polaków…</a:t>
            </a:r>
            <a:endParaRPr lang="pl-PL" sz="2800" b="1" dirty="0"/>
          </a:p>
        </p:txBody>
      </p:sp>
      <p:pic>
        <p:nvPicPr>
          <p:cNvPr id="45058" name="Picture 2" descr="G:\Zdjęcia 2012-06-11\0085 Izrael - Zdjęcia od Beaty\PICT0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6588224" cy="4941168"/>
          </a:xfrm>
          <a:prstGeom prst="rect">
            <a:avLst/>
          </a:prstGeom>
          <a:noFill/>
        </p:spPr>
      </p:pic>
      <p:pic>
        <p:nvPicPr>
          <p:cNvPr id="45059" name="Picture 3" descr="G:\Zdjęcia 2012-06-11\0085 Izrael - Zdjęcia od Beaty\PICT0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0139" y="4437112"/>
            <a:ext cx="3035829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Jerozolima – święto Bar </a:t>
            </a:r>
            <a:r>
              <a:rPr lang="pl-PL" sz="2800" b="1" dirty="0" err="1" smtClean="0"/>
              <a:t>Micwa</a:t>
            </a:r>
            <a:endParaRPr lang="pl-PL" sz="2800" b="1" dirty="0"/>
          </a:p>
        </p:txBody>
      </p:sp>
      <p:pic>
        <p:nvPicPr>
          <p:cNvPr id="44034" name="Picture 2" descr="G:\Zdjęcia 2012-06-11\0084 Izrael - Zdjęcia od Eli\DSCN0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Żydzi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Naród semicki zamieszkujący w starożytności Palestynę, posługujący się wtedy językiem hebrajskim, a w średniowieczu i czasach nowożytnych mieszkający w diasporze na całym świecie i posługujący się wieloma różnymi językami. </a:t>
            </a:r>
          </a:p>
          <a:p>
            <a:r>
              <a:rPr lang="pl-PL" dirty="0" smtClean="0"/>
              <a:t>Żydzi nie stanowią jednolitej grupy religijnej i etnicznej. </a:t>
            </a:r>
          </a:p>
          <a:p>
            <a:r>
              <a:rPr lang="pl-PL" dirty="0" smtClean="0"/>
              <a:t>Dla Żydów ortodoksyjnych Żydem jest tylko osoba, która ma ortodoksyjną matkę lub przeszła na judaizm. </a:t>
            </a:r>
          </a:p>
          <a:p>
            <a:r>
              <a:rPr lang="pl-PL" dirty="0" smtClean="0"/>
              <a:t>Kto jest Żydem jest pytaniem, na które nie da się jednoznacznie odpowiedzieć, gdyż może to być identyfikacja kulturowa, etniczna lub religijna.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Inne ciekawe miejsca w Izraelu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8674" name="Picture 2" descr="G:\Zdjęcia 2012-06-11\0006 Ziemia Święta\DSCN0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925056" cy="5193792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6084168" y="1196752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Morze Martwe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 smtClean="0"/>
              <a:t>Kumran</a:t>
            </a:r>
            <a:r>
              <a:rPr lang="pl-PL" sz="2800" dirty="0" smtClean="0"/>
              <a:t> – tu odnaleziono słynne zwoje Biblii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endParaRPr lang="pl-PL" b="1" dirty="0" smtClean="0"/>
          </a:p>
          <a:p>
            <a:pPr>
              <a:buNone/>
            </a:pPr>
            <a:endParaRPr lang="pl-PL" b="1" dirty="0"/>
          </a:p>
        </p:txBody>
      </p:sp>
      <p:pic>
        <p:nvPicPr>
          <p:cNvPr id="2049" name="Picture 1" descr="G:\Zdjęcia 2012-06-11\0006 Ziemia Święta\DSCN0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Hajfa – ogrody </a:t>
            </a:r>
            <a:r>
              <a:rPr lang="pl-PL" sz="2800" b="1" dirty="0" err="1" smtClean="0"/>
              <a:t>Bahajów</a:t>
            </a:r>
            <a:r>
              <a:rPr lang="pl-PL" sz="2800" b="1" dirty="0" smtClean="0"/>
              <a:t> </a:t>
            </a:r>
            <a:endParaRPr lang="pl-PL" sz="2800" b="1" dirty="0"/>
          </a:p>
        </p:txBody>
      </p:sp>
      <p:pic>
        <p:nvPicPr>
          <p:cNvPr id="29698" name="Picture 2" descr="G:\Zdjęcia 2012-06-11\0006 Ziemia Święta\DSCN0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Betlejem – miejsce narodzin Jezusa</a:t>
            </a:r>
            <a:endParaRPr lang="pl-PL" sz="2800" b="1" dirty="0"/>
          </a:p>
        </p:txBody>
      </p:sp>
      <p:pic>
        <p:nvPicPr>
          <p:cNvPr id="32770" name="Picture 2" descr="G:\Zdjęcia 2012-06-11\0006 Ziemia Święta\DSCN0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Cezarea Nadmorska – akwedukt rzymski</a:t>
            </a:r>
            <a:endParaRPr lang="pl-PL" sz="2800" b="1" dirty="0"/>
          </a:p>
        </p:txBody>
      </p:sp>
      <p:pic>
        <p:nvPicPr>
          <p:cNvPr id="37890" name="Picture 2" descr="G:\Zdjęcia 2012-06-11\0082 Izrael 4-10.04.2008\DSCN1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err="1" smtClean="0"/>
              <a:t>Kafarnaum</a:t>
            </a:r>
            <a:r>
              <a:rPr lang="pl-PL" sz="2800" b="1" dirty="0" smtClean="0"/>
              <a:t> – miasto św. Piotra</a:t>
            </a:r>
            <a:endParaRPr lang="pl-PL" sz="2800" b="1" dirty="0"/>
          </a:p>
        </p:txBody>
      </p:sp>
      <p:pic>
        <p:nvPicPr>
          <p:cNvPr id="49154" name="Picture 2" descr="G:\Zdjęcia 2012-06-11\0006 Ziemia Święta\DSCN0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Tyberiada – widok na miasto nocą</a:t>
            </a:r>
            <a:endParaRPr lang="pl-PL" sz="2800" b="1" dirty="0"/>
          </a:p>
        </p:txBody>
      </p:sp>
      <p:pic>
        <p:nvPicPr>
          <p:cNvPr id="38914" name="Picture 2" descr="G:\Zdjęcia 2012-06-11\0082 Izrael 4-10.04.2008\DSCN1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Pustynia </a:t>
            </a:r>
            <a:r>
              <a:rPr lang="pl-PL" sz="2800" b="1" dirty="0" err="1" smtClean="0"/>
              <a:t>Negev</a:t>
            </a:r>
            <a:endParaRPr lang="pl-PL" sz="2800" b="1" dirty="0"/>
          </a:p>
        </p:txBody>
      </p:sp>
      <p:pic>
        <p:nvPicPr>
          <p:cNvPr id="48130" name="Picture 2" descr="G:\Zdjęcia 2012-06-11\0006 Ziemia Święta\DSCN0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Góra Tabor</a:t>
            </a:r>
            <a:endParaRPr lang="pl-PL" sz="2800" b="1" dirty="0"/>
          </a:p>
        </p:txBody>
      </p:sp>
      <p:pic>
        <p:nvPicPr>
          <p:cNvPr id="39938" name="Picture 2" descr="G:\Zdjęcia 2012-06-11\0082 Izrael 4-10.04.2008\DSCN1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Masada</a:t>
            </a:r>
            <a:endParaRPr lang="pl-PL" sz="2800" b="1" dirty="0"/>
          </a:p>
        </p:txBody>
      </p:sp>
      <p:pic>
        <p:nvPicPr>
          <p:cNvPr id="47106" name="Picture 2" descr="G:\Zdjęcia 2012-06-11\0006 Ziemia Święta\DSCN0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Diaspora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W I </a:t>
            </a:r>
            <a:r>
              <a:rPr lang="pl-PL" dirty="0" err="1" smtClean="0"/>
              <a:t>i</a:t>
            </a:r>
            <a:r>
              <a:rPr lang="pl-PL" dirty="0" smtClean="0"/>
              <a:t> II w n.e., po dwóch kolejnych powstaniach żydowskich, Rzymianie zdziesiątkowali ludność żydowską i zlikwidowali niepodległe królestwo. Od tej pory do czasów państwa Izrael przeważająca większość Żydów żyła poza Palestyną.</a:t>
            </a:r>
          </a:p>
          <a:p>
            <a:endParaRPr lang="pl-PL" dirty="0" smtClean="0"/>
          </a:p>
          <a:p>
            <a:r>
              <a:rPr lang="pl-PL" dirty="0" smtClean="0"/>
              <a:t>w diasporze w wyniku rozproszenia w różnych warunkach życiowych i w różnym otoczeniu rozpadła się na kilka odrębnych grup etniczno-kultowych: </a:t>
            </a:r>
            <a:r>
              <a:rPr lang="pl-PL" dirty="0" err="1" smtClean="0"/>
              <a:t>Aszkenazyjczyków</a:t>
            </a:r>
            <a:r>
              <a:rPr lang="pl-PL" dirty="0" smtClean="0"/>
              <a:t>, Sefardyjczyków, Żydów orientalnych, posługujących się różnymi językami (</a:t>
            </a:r>
            <a:r>
              <a:rPr lang="pl-PL" i="1" dirty="0" smtClean="0"/>
              <a:t>jidysz</a:t>
            </a:r>
            <a:r>
              <a:rPr lang="pl-PL" dirty="0" smtClean="0"/>
              <a:t>, dialekty </a:t>
            </a:r>
            <a:r>
              <a:rPr lang="pl-PL" dirty="0" err="1" smtClean="0"/>
              <a:t>judeo-romańskie</a:t>
            </a:r>
            <a:r>
              <a:rPr lang="pl-PL" dirty="0" smtClean="0"/>
              <a:t>).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Pomimo rozproszenia, Żydzi zachowali swoją kulturę przez blisko dwa tysiące lat. Elementem łączącym Żydów rozsianych po całym świecie była </a:t>
            </a:r>
            <a:r>
              <a:rPr lang="pl-PL" dirty="0" err="1" smtClean="0"/>
              <a:t>ekskluzywistyczna</a:t>
            </a:r>
            <a:r>
              <a:rPr lang="pl-PL" dirty="0" smtClean="0"/>
              <a:t>, monoteistyczna religia – judaizm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Nazaret</a:t>
            </a:r>
            <a:endParaRPr lang="pl-PL" sz="2800" b="1" dirty="0"/>
          </a:p>
        </p:txBody>
      </p:sp>
      <p:pic>
        <p:nvPicPr>
          <p:cNvPr id="40962" name="Picture 2" descr="G:\Zdjęcia 2012-06-11\0082 Izrael 4-10.04.2008\DSCN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Rzeka Jordan</a:t>
            </a:r>
            <a:endParaRPr lang="pl-PL" sz="2800" b="1" dirty="0"/>
          </a:p>
        </p:txBody>
      </p:sp>
      <p:pic>
        <p:nvPicPr>
          <p:cNvPr id="41986" name="Picture 2" descr="G:\Zdjęcia 2012-06-11\0082 Izrael 4-10.04.2008\DSCN1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sz="2800" b="1" dirty="0" err="1" smtClean="0"/>
              <a:t>Eilat</a:t>
            </a:r>
            <a:r>
              <a:rPr lang="pl-PL" sz="2800" b="1" dirty="0" smtClean="0"/>
              <a:t> – miejscowość wypoczynkowa nad Morzem Czerwonym</a:t>
            </a:r>
            <a:endParaRPr lang="pl-PL" sz="2800" b="1" dirty="0"/>
          </a:p>
        </p:txBody>
      </p:sp>
      <p:pic>
        <p:nvPicPr>
          <p:cNvPr id="46082" name="Picture 2" descr="G:\Zdjęcia 2012-06-11\0006 Ziemia Święta\DSCN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925056" cy="5193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Język hebrajski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język z grupy języków semickich, należący do afroazjatyckiej rodziny językowej, zapisywany alfabetem hebrajskim.</a:t>
            </a:r>
          </a:p>
          <a:p>
            <a:r>
              <a:rPr lang="pl-PL" dirty="0" smtClean="0"/>
              <a:t>Posługiwano się nim w starożytnym Izraelu, od czasów niewoli babilońskiej zaczął on jednak wychodzić z powszechnego użycia, stając się martwym językiem, używanym jedynie w modlitwie, podczas ceremonii oraz do zapisu tekstów religijnych</a:t>
            </a:r>
          </a:p>
          <a:p>
            <a:r>
              <a:rPr lang="pl-PL" dirty="0" smtClean="0"/>
              <a:t>Pod koniec XIX w., powstała nowoczesna wersja języka hebrajskiego, który od chwili powstania państwa Izrael w 1948 jest oficjalnie językiem urzędowym tego kraju. Obecnie posługuje się nim ok. 5,1 mln ludzi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229.imageshack.us/img229/8533/lite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340768"/>
            <a:ext cx="5105400" cy="531495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067944" y="332656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rgbClr val="FF0000"/>
                </a:solidFill>
              </a:rPr>
              <a:t>Jak to się pisze? </a:t>
            </a:r>
            <a:r>
              <a:rPr lang="pl-PL" sz="4000" dirty="0" smtClean="0">
                <a:solidFill>
                  <a:srgbClr val="FF0000"/>
                </a:solidFill>
                <a:sym typeface="Wingdings" pitchFamily="2" charset="2"/>
              </a:rPr>
              <a:t> </a:t>
            </a:r>
            <a:endParaRPr lang="pl-PL" sz="4000" dirty="0"/>
          </a:p>
        </p:txBody>
      </p:sp>
      <p:sp>
        <p:nvSpPr>
          <p:cNvPr id="6" name="Prostokąt 5"/>
          <p:cNvSpPr/>
          <p:nvPr/>
        </p:nvSpPr>
        <p:spPr>
          <a:xfrm>
            <a:off x="179512" y="2967334"/>
            <a:ext cx="66784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Język hebrajski     </a:t>
            </a:r>
          </a:p>
          <a:p>
            <a:r>
              <a:rPr lang="he-IL" sz="2800" b="1" dirty="0" smtClean="0"/>
              <a:t>עִבְרִית</a:t>
            </a:r>
            <a:r>
              <a:rPr lang="pl-PL" sz="2800" b="1" dirty="0" smtClean="0"/>
              <a:t>   </a:t>
            </a:r>
          </a:p>
          <a:p>
            <a:r>
              <a:rPr lang="pl-PL" sz="2800" dirty="0" smtClean="0"/>
              <a:t>Jerozolima     </a:t>
            </a:r>
          </a:p>
          <a:p>
            <a:r>
              <a:rPr lang="he-IL" sz="2800" b="1" dirty="0" smtClean="0"/>
              <a:t>ירושלים</a:t>
            </a:r>
            <a:endParaRPr lang="pl-PL" sz="2800" b="1" dirty="0" smtClean="0"/>
          </a:p>
          <a:p>
            <a:r>
              <a:rPr lang="pl-PL" sz="2800" dirty="0" smtClean="0"/>
              <a:t>Izrael</a:t>
            </a:r>
            <a:r>
              <a:rPr lang="pl-PL" sz="2800" b="1" dirty="0" smtClean="0"/>
              <a:t> </a:t>
            </a:r>
          </a:p>
          <a:p>
            <a:r>
              <a:rPr lang="he-IL" sz="2800" b="1" dirty="0" smtClean="0"/>
              <a:t>יִשְרָאֵל</a:t>
            </a:r>
            <a:endParaRPr lang="pl-PL" sz="2800" b="1" dirty="0" smtClean="0"/>
          </a:p>
          <a:p>
            <a:r>
              <a:rPr lang="pl-PL" sz="2800" dirty="0" smtClean="0"/>
              <a:t>Kocham Cię</a:t>
            </a:r>
          </a:p>
          <a:p>
            <a:r>
              <a:rPr lang="he-IL" sz="2800" b="1" dirty="0" smtClean="0"/>
              <a:t>אני אוהב אותך</a:t>
            </a:r>
            <a:endParaRPr lang="pl-PL" sz="2800" b="1" dirty="0" smtClean="0"/>
          </a:p>
          <a:p>
            <a:endParaRPr lang="pl-PL" sz="2800" dirty="0" smtClean="0"/>
          </a:p>
          <a:p>
            <a:endParaRPr lang="pl-PL" sz="3600" dirty="0" smtClean="0"/>
          </a:p>
          <a:p>
            <a:endParaRPr lang="pl-PL" sz="3600" dirty="0" smtClean="0"/>
          </a:p>
          <a:p>
            <a:endParaRPr lang="pl-PL" sz="3600" b="1" dirty="0" smtClean="0"/>
          </a:p>
          <a:p>
            <a:endParaRPr lang="pl-PL" sz="3600" b="1" dirty="0" smtClean="0"/>
          </a:p>
        </p:txBody>
      </p:sp>
      <p:pic>
        <p:nvPicPr>
          <p:cNvPr id="1028" name="Picture 4" descr="http://rumburak.friko.pl/HEBRAJSKI/sziurim/img/2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2619375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43808" y="188641"/>
            <a:ext cx="6300192" cy="792087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Stosunki polsko-izraelskie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1" name="Podtytuł 10"/>
          <p:cNvSpPr>
            <a:spLocks noGrp="1"/>
          </p:cNvSpPr>
          <p:nvPr>
            <p:ph type="subTitle" idx="1"/>
          </p:nvPr>
        </p:nvSpPr>
        <p:spPr>
          <a:xfrm>
            <a:off x="179512" y="6381328"/>
            <a:ext cx="2232248" cy="476672"/>
          </a:xfrm>
        </p:spPr>
        <p:txBody>
          <a:bodyPr>
            <a:normAutofit fontScale="77500" lnSpcReduction="20000"/>
          </a:bodyPr>
          <a:lstStyle/>
          <a:p>
            <a:endParaRPr lang="pl-PL" sz="1600" b="1" dirty="0" smtClean="0">
              <a:solidFill>
                <a:schemeClr val="tx1"/>
              </a:solidFill>
            </a:endParaRPr>
          </a:p>
          <a:p>
            <a:r>
              <a:rPr lang="pl-PL" sz="1600" b="1" dirty="0" smtClean="0">
                <a:solidFill>
                  <a:schemeClr val="tx1"/>
                </a:solidFill>
              </a:rPr>
              <a:t>Prezentacja: Dariusz Łoboda</a:t>
            </a:r>
            <a:endParaRPr lang="pl-PL" sz="1600" b="1" dirty="0">
              <a:solidFill>
                <a:schemeClr val="tx1"/>
              </a:solidFill>
            </a:endParaRPr>
          </a:p>
        </p:txBody>
      </p:sp>
      <p:pic>
        <p:nvPicPr>
          <p:cNvPr id="50182" name="Picture 6" descr="http://g.dziennik.pl/pliki/1987000/1987675-jan-pawel-ii-w-jerozolimie-643-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392488" cy="3287504"/>
          </a:xfrm>
          <a:prstGeom prst="rect">
            <a:avLst/>
          </a:prstGeom>
          <a:noFill/>
        </p:spPr>
      </p:pic>
      <p:pic>
        <p:nvPicPr>
          <p:cNvPr id="6" name="Picture 4" descr="http://palestyna.files.wordpress.com/2012/02/tusk_flaga_izraela_polski_af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286250" cy="2905125"/>
          </a:xfrm>
          <a:prstGeom prst="rect">
            <a:avLst/>
          </a:prstGeom>
          <a:noFill/>
        </p:spPr>
      </p:pic>
      <p:pic>
        <p:nvPicPr>
          <p:cNvPr id="50186" name="Picture 10" descr="http://s.v3.tvp.pl/images/b/b/1/uid_bb1eaa05ff74b3f95bbd66660865f49b1251801006534_width_700_play_0_pos_3_gs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581128"/>
            <a:ext cx="2736304" cy="2052228"/>
          </a:xfrm>
          <a:prstGeom prst="rect">
            <a:avLst/>
          </a:prstGeom>
          <a:noFill/>
        </p:spPr>
      </p:pic>
      <p:pic>
        <p:nvPicPr>
          <p:cNvPr id="10" name="Picture 2" descr="http://itrade.gov.il/colombia/files/2011/12/globe_pola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3419872" cy="2778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Judaizm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Religia monoteistyczna, której podstawą jest wiara w jednego Boga.</a:t>
            </a:r>
          </a:p>
          <a:p>
            <a:r>
              <a:rPr lang="pl-PL" dirty="0" smtClean="0"/>
              <a:t>Bóg ten zawarł z ludem Izraela wieczyste przymierze, obiecując ochronę i pomoc w zamian za podporządkowanie się jego nakazom.</a:t>
            </a:r>
          </a:p>
          <a:p>
            <a:r>
              <a:rPr lang="pl-PL" dirty="0" smtClean="0"/>
              <a:t>Judaizm ukształtował się w II tysiącleciu </a:t>
            </a:r>
            <a:r>
              <a:rPr lang="pl-PL" dirty="0" err="1" smtClean="0"/>
              <a:t>p.n.e</a:t>
            </a:r>
            <a:endParaRPr lang="pl-PL" dirty="0" smtClean="0"/>
          </a:p>
          <a:p>
            <a:r>
              <a:rPr lang="pl-PL" dirty="0" smtClean="0"/>
              <a:t>Stanowi religię narodową Żydów</a:t>
            </a:r>
          </a:p>
          <a:p>
            <a:r>
              <a:rPr lang="pl-PL" dirty="0" smtClean="0"/>
              <a:t>Jej wyznawcy znajdują się na całym świecie. Obecnie jest ich najwięcej w Stanach Zjednoczonych – 5,6 mln i Izraelu – 4,7 </a:t>
            </a:r>
            <a:r>
              <a:rPr lang="pl-PL" dirty="0" err="1" smtClean="0"/>
              <a:t>mln</a:t>
            </a:r>
            <a:r>
              <a:rPr lang="pl-PL" dirty="0" smtClean="0"/>
              <a:t>. </a:t>
            </a:r>
          </a:p>
          <a:p>
            <a:r>
              <a:rPr lang="pl-PL" dirty="0" smtClean="0"/>
              <a:t>Z judaizmu wywodzi się chrześcijaństwo.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5904656" cy="1143000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Symbole Judaizmu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7652" name="Picture 4" descr="http://t3.gstatic.com/images?q=tbn:ANd9GcRBR8hmKTFR3Zt0dZeD0sskXhpDMDtHDXkGXxOb3JOfMR-T6o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725144"/>
            <a:ext cx="2343150" cy="1952625"/>
          </a:xfrm>
          <a:prstGeom prst="rect">
            <a:avLst/>
          </a:prstGeom>
          <a:noFill/>
        </p:spPr>
      </p:pic>
      <p:pic>
        <p:nvPicPr>
          <p:cNvPr id="27656" name="Picture 8" descr="Modlitwa &amp;Zdot;ydów - Ortodoksyjni &amp;Zdot;ydzi modl&amp;aogon; si&amp;eogon; podczas uroczysto&amp;sacute;ci z okazji 222. rocznicy &amp;sacute;mierci cadyka Elimelecha Weissbluma w Le&amp;zdot;ajsku na Podkarpaciu. Dla chasydów Le&amp;zdot;ajsk wraz z grobem cadyka Elimelecha jest jednym z naj&amp;sacute;wi&amp;eogon;tszych miejsc na &amp;sacute;wiecie/fot. Darek Delmanowic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5715000" cy="4371975"/>
          </a:xfrm>
          <a:prstGeom prst="rect">
            <a:avLst/>
          </a:prstGeom>
          <a:noFill/>
        </p:spPr>
      </p:pic>
      <p:pic>
        <p:nvPicPr>
          <p:cNvPr id="27658" name="Picture 10" descr="http://ocdn.eu/images/pulscms/Yjc7MDMsMjA4LDAsMCwx/9b73d97985f216c922173b4edcdb5b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2656"/>
            <a:ext cx="3264297" cy="2165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II wojna światowa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 okresie II wojny światowej nazistowska III Rzesza Niemiecka podjęła masową eksterminację Żydów, zmierzając do ich całkowitego wyniszczenia.</a:t>
            </a:r>
          </a:p>
          <a:p>
            <a:r>
              <a:rPr lang="pl-PL" dirty="0" smtClean="0"/>
              <a:t>W gettach, w niemieckich obozach koncentracyjnych i po prostu na ulicach wymordowano ich ok. 6 </a:t>
            </a:r>
            <a:r>
              <a:rPr lang="pl-PL" dirty="0" err="1" smtClean="0"/>
              <a:t>mln</a:t>
            </a:r>
            <a:r>
              <a:rPr lang="pl-PL" dirty="0" smtClean="0"/>
              <a:t>.</a:t>
            </a:r>
          </a:p>
          <a:p>
            <a:r>
              <a:rPr lang="pl-PL" dirty="0" smtClean="0"/>
              <a:t>Eksterminację narodu żydowskiego nazywamy </a:t>
            </a:r>
            <a:r>
              <a:rPr lang="pl-PL" i="1" dirty="0" smtClean="0"/>
              <a:t>holocaust</a:t>
            </a:r>
            <a:r>
              <a:rPr lang="pl-PL" dirty="0" smtClean="0"/>
              <a:t>em lub </a:t>
            </a:r>
            <a:r>
              <a:rPr lang="pl-PL" i="1" dirty="0" smtClean="0"/>
              <a:t>szoah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Państwo Izrael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797152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W latach 1945-1948 w brytyjskiej wówczas Palestynie doszło do wojny domowej między Żydami z jednej a Brytyjczykami i Arabami z drugiej strony. Po wycofaniu się Brytyjczyków i utworzeniu państwa Izrael walka przekształciła się w regularną wojnę między armią izraelską i armiami arabskich państw ościennych. </a:t>
            </a:r>
          </a:p>
          <a:p>
            <a:r>
              <a:rPr lang="pl-PL" dirty="0" smtClean="0"/>
              <a:t>Wojna ta zakończyła się izraelskim zwycięstwem i ukształtowaniem państwa Izrael w granicach, które społeczność międzynarodowa uznaje do dzisiaj. Po 1967 pod kontrolą Izraela znajdują się też Jerozolima Wschodnia, Zachodni Brzeg i Strefa Gazy.</a:t>
            </a:r>
          </a:p>
          <a:p>
            <a:r>
              <a:rPr lang="pl-PL" dirty="0" smtClean="0"/>
              <a:t>Obecnie Izrael zamieszkuje ponad 5,5 mln Żydów spośród żyjących na świecie około 17 </a:t>
            </a:r>
            <a:r>
              <a:rPr lang="pl-PL" dirty="0" err="1" smtClean="0"/>
              <a:t>mln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pic>
        <p:nvPicPr>
          <p:cNvPr id="6146" name="Picture 2" descr="http://izrael.blox.pl/resource/Izrael2_html_40c29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60648"/>
            <a:ext cx="2079231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geozeta.pl/style/images/mapy/1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149038" cy="4534617"/>
          </a:xfrm>
          <a:prstGeom prst="rect">
            <a:avLst/>
          </a:prstGeom>
          <a:noFill/>
        </p:spPr>
      </p:pic>
      <p:pic>
        <p:nvPicPr>
          <p:cNvPr id="26628" name="Picture 4" descr="http://i.ytimg.com/vi/Hr4Ql_hhS3U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572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Jerozolima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największe miasto Izraela. </a:t>
            </a:r>
            <a:endParaRPr lang="pl-PL" dirty="0" smtClean="0"/>
          </a:p>
          <a:p>
            <a:r>
              <a:rPr lang="pl-PL" dirty="0" smtClean="0"/>
              <a:t>Ma </a:t>
            </a:r>
            <a:r>
              <a:rPr lang="pl-PL" dirty="0" smtClean="0"/>
              <a:t>750.000 mieszkańców. </a:t>
            </a:r>
          </a:p>
          <a:p>
            <a:r>
              <a:rPr lang="pl-PL" dirty="0" smtClean="0"/>
              <a:t>Państwo Izrael uważa ją za swoją stolicę. </a:t>
            </a:r>
          </a:p>
          <a:p>
            <a:r>
              <a:rPr lang="pl-PL" dirty="0" smtClean="0"/>
              <a:t>Miasto posiada długowiekową historię.</a:t>
            </a:r>
          </a:p>
          <a:p>
            <a:r>
              <a:rPr lang="pl-PL" dirty="0" smtClean="0"/>
              <a:t>Jest świętym miejscem dla wyznawców  judaizmu, chrześcijaństwa i islamu.</a:t>
            </a:r>
          </a:p>
          <a:p>
            <a:r>
              <a:rPr lang="pl-PL" dirty="0" smtClean="0"/>
              <a:t>Zgodnie z opisem biblijnym, król Dawid panował do 970 p.n.e., a następnie na tronie zasiadł jego syn Salomon, który wybudował Świątynię. Odgrywała ona decydującą rolę w historii Izraela jako miejsce przechowywania Arki Przymierza. </a:t>
            </a:r>
          </a:p>
          <a:p>
            <a:r>
              <a:rPr lang="pl-PL" dirty="0" smtClean="0"/>
              <a:t>Miasto stało się centrum religijnym, kulturowym, politycznym, gospodarczym i militarnym Izraela.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122" name="Picture 2" descr="http://t3.gstatic.com/images?q=tbn:ANd9GcTf8o2EPF1mqBAniPNO31_wbcgmCfhmsl-rtX4ZZGzphKAnDJ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04664"/>
            <a:ext cx="1819275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775</Words>
  <Application>Microsoft Office PowerPoint</Application>
  <PresentationFormat>Pokaz na ekranie (4:3)</PresentationFormat>
  <Paragraphs>89</Paragraphs>
  <Slides>35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Żydzi</vt:lpstr>
      <vt:lpstr>Żydzi</vt:lpstr>
      <vt:lpstr>Diaspora</vt:lpstr>
      <vt:lpstr>Judaizm</vt:lpstr>
      <vt:lpstr>Symbole Judaizmu</vt:lpstr>
      <vt:lpstr>II wojna światowa</vt:lpstr>
      <vt:lpstr>Państwo Izrael</vt:lpstr>
      <vt:lpstr>Slajd 8</vt:lpstr>
      <vt:lpstr>Jerozolima</vt:lpstr>
      <vt:lpstr>Panorama miasta</vt:lpstr>
      <vt:lpstr>Święte miejsce Chrześcijan – Bazylika Grobu Pańskiego</vt:lpstr>
      <vt:lpstr>Święte miejsce Chrześcijan – Wzgórze Oliwne</vt:lpstr>
      <vt:lpstr>Święte miejsce Judaizmu – Ściana Płaczu</vt:lpstr>
      <vt:lpstr>Święte miejsce Judaizmu – Grób Króla Dawida</vt:lpstr>
      <vt:lpstr>Święte miejsce Islamu – Kopuła na Skale</vt:lpstr>
      <vt:lpstr>Święte miejsce Islamu – Meczet Al-Aksa</vt:lpstr>
      <vt:lpstr>Instytut Yad Vashem</vt:lpstr>
      <vt:lpstr>W alei Sprawiedliwych wśród narodów świata najwięcej jest nazwisk Polaków…</vt:lpstr>
      <vt:lpstr>Jerozolima – święto Bar Micwa</vt:lpstr>
      <vt:lpstr>Inne ciekawe miejsca w Izraelu</vt:lpstr>
      <vt:lpstr>Kumran – tu odnaleziono słynne zwoje Biblii</vt:lpstr>
      <vt:lpstr>Hajfa – ogrody Bahajów </vt:lpstr>
      <vt:lpstr>Betlejem – miejsce narodzin Jezusa</vt:lpstr>
      <vt:lpstr>Cezarea Nadmorska – akwedukt rzymski</vt:lpstr>
      <vt:lpstr>Kafarnaum – miasto św. Piotra</vt:lpstr>
      <vt:lpstr>Tyberiada – widok na miasto nocą</vt:lpstr>
      <vt:lpstr>Pustynia Negev</vt:lpstr>
      <vt:lpstr>Góra Tabor</vt:lpstr>
      <vt:lpstr>Masada</vt:lpstr>
      <vt:lpstr>Nazaret</vt:lpstr>
      <vt:lpstr>Rzeka Jordan</vt:lpstr>
      <vt:lpstr>Eilat – miejscowość wypoczynkowa nad Morzem Czerwonym</vt:lpstr>
      <vt:lpstr>Język hebrajski</vt:lpstr>
      <vt:lpstr>Slajd 34</vt:lpstr>
      <vt:lpstr>Stosunki polsko-izraelskie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Żydzi</dc:title>
  <dc:creator>user</dc:creator>
  <cp:lastModifiedBy>user</cp:lastModifiedBy>
  <cp:revision>27</cp:revision>
  <dcterms:created xsi:type="dcterms:W3CDTF">2012-09-16T10:20:39Z</dcterms:created>
  <dcterms:modified xsi:type="dcterms:W3CDTF">2012-09-16T19:00:15Z</dcterms:modified>
</cp:coreProperties>
</file>